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906000" cy="6858000" type="A4"/>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94660"/>
  </p:normalViewPr>
  <p:slideViewPr>
    <p:cSldViewPr>
      <p:cViewPr>
        <p:scale>
          <a:sx n="100" d="100"/>
          <a:sy n="100" d="100"/>
        </p:scale>
        <p:origin x="-846" y="210"/>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7D79F77-6A40-410D-8988-C19210E36966}" type="datetimeFigureOut">
              <a:rPr lang="ru-RU" smtClean="0"/>
              <a:pPr/>
              <a:t>27.07.2023</a:t>
            </a:fld>
            <a:endParaRPr lang="ru-RU"/>
          </a:p>
        </p:txBody>
      </p:sp>
      <p:sp>
        <p:nvSpPr>
          <p:cNvPr id="4" name="Образ слайда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55B828D-DC34-4387-B267-AAE02789A54B}" type="slidenum">
              <a:rPr lang="ru-RU" smtClean="0"/>
              <a:pPr/>
              <a:t>‹#›</a:t>
            </a:fld>
            <a:endParaRPr lang="ru-RU"/>
          </a:p>
        </p:txBody>
      </p:sp>
    </p:spTree>
    <p:extLst>
      <p:ext uri="{BB962C8B-B14F-4D97-AF65-F5344CB8AC3E}">
        <p14:creationId xmlns:p14="http://schemas.microsoft.com/office/powerpoint/2010/main" xmlns="" val="278303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1200" y="744538"/>
            <a:ext cx="5375275"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idx="10"/>
          </p:nvPr>
        </p:nvSpPr>
        <p:spPr/>
        <p:txBody>
          <a:bodyPr/>
          <a:lstStyle/>
          <a:p>
            <a:pPr defTabSz="914313">
              <a:defRPr/>
            </a:pPr>
            <a:fld id="{FD061E7D-4E61-4BE4-89D9-602355FE054D}" type="slidenum">
              <a:rPr lang="ru-RU" sz="1400" spc="-1">
                <a:solidFill>
                  <a:prstClr val="black"/>
                </a:solidFill>
                <a:latin typeface="Times New Roman"/>
              </a:rPr>
              <a:pPr defTabSz="914313">
                <a:defRPr/>
              </a:pPr>
              <a:t>1</a:t>
            </a:fld>
            <a:endParaRPr lang="ru-RU" sz="1400" spc="-1" dirty="0">
              <a:solidFill>
                <a:prstClr val="black"/>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517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27" name="PlaceHolder 2"/>
          <p:cNvSpPr>
            <a:spLocks noGrp="1"/>
          </p:cNvSpPr>
          <p:nvPr>
            <p:ph type="body"/>
          </p:nvPr>
        </p:nvSpPr>
        <p:spPr>
          <a:xfrm>
            <a:off x="495300" y="1604520"/>
            <a:ext cx="8915010" cy="1896840"/>
          </a:xfrm>
          <a:prstGeom prst="rect">
            <a:avLst/>
          </a:prstGeom>
        </p:spPr>
        <p:txBody>
          <a:bodyPr lIns="0" tIns="0" rIns="0" bIns="0">
            <a:normAutofit/>
          </a:bodyPr>
          <a:lstStyle/>
          <a:p>
            <a:endParaRPr lang="ru-RU" sz="3800" b="0" strike="noStrike" spc="-1">
              <a:latin typeface="Arial"/>
            </a:endParaRPr>
          </a:p>
        </p:txBody>
      </p:sp>
      <p:sp>
        <p:nvSpPr>
          <p:cNvPr id="28" name="PlaceHolder 3"/>
          <p:cNvSpPr>
            <a:spLocks noGrp="1"/>
          </p:cNvSpPr>
          <p:nvPr>
            <p:ph type="body"/>
          </p:nvPr>
        </p:nvSpPr>
        <p:spPr>
          <a:xfrm>
            <a:off x="495300" y="3682080"/>
            <a:ext cx="891501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429367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30"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31"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32" name="PlaceHolder 4"/>
          <p:cNvSpPr>
            <a:spLocks noGrp="1"/>
          </p:cNvSpPr>
          <p:nvPr>
            <p:ph type="body"/>
          </p:nvPr>
        </p:nvSpPr>
        <p:spPr>
          <a:xfrm>
            <a:off x="495300" y="3682080"/>
            <a:ext cx="4350450" cy="1896840"/>
          </a:xfrm>
          <a:prstGeom prst="rect">
            <a:avLst/>
          </a:prstGeom>
        </p:spPr>
        <p:txBody>
          <a:bodyPr lIns="0" tIns="0" rIns="0" bIns="0">
            <a:normAutofit/>
          </a:bodyPr>
          <a:lstStyle/>
          <a:p>
            <a:endParaRPr lang="ru-RU" sz="3800" b="0" strike="noStrike" spc="-1">
              <a:latin typeface="Arial"/>
            </a:endParaRPr>
          </a:p>
        </p:txBody>
      </p:sp>
      <p:sp>
        <p:nvSpPr>
          <p:cNvPr id="33" name="PlaceHolder 5"/>
          <p:cNvSpPr>
            <a:spLocks noGrp="1"/>
          </p:cNvSpPr>
          <p:nvPr>
            <p:ph type="body"/>
          </p:nvPr>
        </p:nvSpPr>
        <p:spPr>
          <a:xfrm>
            <a:off x="506376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281129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35" name="PlaceHolder 2"/>
          <p:cNvSpPr>
            <a:spLocks noGrp="1"/>
          </p:cNvSpPr>
          <p:nvPr>
            <p:ph type="body"/>
          </p:nvPr>
        </p:nvSpPr>
        <p:spPr>
          <a:xfrm>
            <a:off x="495300" y="1604520"/>
            <a:ext cx="2870400" cy="1896840"/>
          </a:xfrm>
          <a:prstGeom prst="rect">
            <a:avLst/>
          </a:prstGeom>
        </p:spPr>
        <p:txBody>
          <a:bodyPr lIns="0" tIns="0" rIns="0" bIns="0">
            <a:normAutofit/>
          </a:bodyPr>
          <a:lstStyle/>
          <a:p>
            <a:endParaRPr lang="ru-RU" sz="3800" b="0" strike="noStrike" spc="-1">
              <a:latin typeface="Arial"/>
            </a:endParaRPr>
          </a:p>
        </p:txBody>
      </p:sp>
      <p:sp>
        <p:nvSpPr>
          <p:cNvPr id="36" name="PlaceHolder 3"/>
          <p:cNvSpPr>
            <a:spLocks noGrp="1"/>
          </p:cNvSpPr>
          <p:nvPr>
            <p:ph type="body"/>
          </p:nvPr>
        </p:nvSpPr>
        <p:spPr>
          <a:xfrm>
            <a:off x="3509610" y="1604520"/>
            <a:ext cx="2870400" cy="1896840"/>
          </a:xfrm>
          <a:prstGeom prst="rect">
            <a:avLst/>
          </a:prstGeom>
        </p:spPr>
        <p:txBody>
          <a:bodyPr lIns="0" tIns="0" rIns="0" bIns="0">
            <a:normAutofit/>
          </a:bodyPr>
          <a:lstStyle/>
          <a:p>
            <a:endParaRPr lang="ru-RU" sz="3800" b="0" strike="noStrike" spc="-1">
              <a:latin typeface="Arial"/>
            </a:endParaRPr>
          </a:p>
        </p:txBody>
      </p:sp>
      <p:sp>
        <p:nvSpPr>
          <p:cNvPr id="37" name="PlaceHolder 4"/>
          <p:cNvSpPr>
            <a:spLocks noGrp="1"/>
          </p:cNvSpPr>
          <p:nvPr>
            <p:ph type="body"/>
          </p:nvPr>
        </p:nvSpPr>
        <p:spPr>
          <a:xfrm>
            <a:off x="6523920" y="1604520"/>
            <a:ext cx="2870400" cy="1896840"/>
          </a:xfrm>
          <a:prstGeom prst="rect">
            <a:avLst/>
          </a:prstGeom>
        </p:spPr>
        <p:txBody>
          <a:bodyPr lIns="0" tIns="0" rIns="0" bIns="0">
            <a:normAutofit/>
          </a:bodyPr>
          <a:lstStyle/>
          <a:p>
            <a:endParaRPr lang="ru-RU" sz="3800" b="0" strike="noStrike" spc="-1">
              <a:latin typeface="Arial"/>
            </a:endParaRPr>
          </a:p>
        </p:txBody>
      </p:sp>
      <p:sp>
        <p:nvSpPr>
          <p:cNvPr id="38" name="PlaceHolder 5"/>
          <p:cNvSpPr>
            <a:spLocks noGrp="1"/>
          </p:cNvSpPr>
          <p:nvPr>
            <p:ph type="body"/>
          </p:nvPr>
        </p:nvSpPr>
        <p:spPr>
          <a:xfrm>
            <a:off x="495300" y="3682080"/>
            <a:ext cx="2870400" cy="1896840"/>
          </a:xfrm>
          <a:prstGeom prst="rect">
            <a:avLst/>
          </a:prstGeom>
        </p:spPr>
        <p:txBody>
          <a:bodyPr lIns="0" tIns="0" rIns="0" bIns="0">
            <a:normAutofit/>
          </a:bodyPr>
          <a:lstStyle/>
          <a:p>
            <a:endParaRPr lang="ru-RU" sz="3800" b="0" strike="noStrike" spc="-1">
              <a:latin typeface="Arial"/>
            </a:endParaRPr>
          </a:p>
        </p:txBody>
      </p:sp>
      <p:sp>
        <p:nvSpPr>
          <p:cNvPr id="39" name="PlaceHolder 6"/>
          <p:cNvSpPr>
            <a:spLocks noGrp="1"/>
          </p:cNvSpPr>
          <p:nvPr>
            <p:ph type="body"/>
          </p:nvPr>
        </p:nvSpPr>
        <p:spPr>
          <a:xfrm>
            <a:off x="3509610" y="3682080"/>
            <a:ext cx="2870400" cy="1896840"/>
          </a:xfrm>
          <a:prstGeom prst="rect">
            <a:avLst/>
          </a:prstGeom>
        </p:spPr>
        <p:txBody>
          <a:bodyPr lIns="0" tIns="0" rIns="0" bIns="0">
            <a:normAutofit/>
          </a:bodyPr>
          <a:lstStyle/>
          <a:p>
            <a:endParaRPr lang="ru-RU" sz="3800" b="0" strike="noStrike" spc="-1">
              <a:latin typeface="Arial"/>
            </a:endParaRPr>
          </a:p>
        </p:txBody>
      </p:sp>
      <p:sp>
        <p:nvSpPr>
          <p:cNvPr id="40" name="PlaceHolder 7"/>
          <p:cNvSpPr>
            <a:spLocks noGrp="1"/>
          </p:cNvSpPr>
          <p:nvPr>
            <p:ph type="body"/>
          </p:nvPr>
        </p:nvSpPr>
        <p:spPr>
          <a:xfrm>
            <a:off x="6523920" y="3682080"/>
            <a:ext cx="287040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325468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pic>
        <p:nvPicPr>
          <p:cNvPr id="2" name="Picture 4" descr="C:\Users\common1\Desktop\Дизайн\Презентации\3.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46213" y="325437"/>
            <a:ext cx="8603258" cy="12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descr="C:\Users\common1\Desktop\Дизайн\Презентации\2.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9763" y="547688"/>
            <a:ext cx="8604548" cy="81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Рисунок 8"/>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9498410" y="6510339"/>
            <a:ext cx="42178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3711840"/>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6" name="PlaceHolder 2"/>
          <p:cNvSpPr>
            <a:spLocks noGrp="1"/>
          </p:cNvSpPr>
          <p:nvPr>
            <p:ph type="subTitle"/>
          </p:nvPr>
        </p:nvSpPr>
        <p:spPr>
          <a:xfrm>
            <a:off x="495300" y="1604520"/>
            <a:ext cx="8915010" cy="3977280"/>
          </a:xfrm>
          <a:prstGeom prst="rect">
            <a:avLst/>
          </a:prstGeom>
        </p:spPr>
        <p:txBody>
          <a:bodyPr lIns="0" tIns="0" rIns="0" bIns="0" anchor="ctr"/>
          <a:lstStyle/>
          <a:p>
            <a:pPr algn="ctr"/>
            <a:endParaRPr lang="ru-RU" sz="3800" b="0" strike="noStrike" spc="-1">
              <a:latin typeface="Arial"/>
            </a:endParaRPr>
          </a:p>
        </p:txBody>
      </p:sp>
    </p:spTree>
    <p:extLst>
      <p:ext uri="{BB962C8B-B14F-4D97-AF65-F5344CB8AC3E}">
        <p14:creationId xmlns:p14="http://schemas.microsoft.com/office/powerpoint/2010/main" xmlns="" val="245440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8" name="PlaceHolder 2"/>
          <p:cNvSpPr>
            <a:spLocks noGrp="1"/>
          </p:cNvSpPr>
          <p:nvPr>
            <p:ph type="body"/>
          </p:nvPr>
        </p:nvSpPr>
        <p:spPr>
          <a:xfrm>
            <a:off x="495300" y="1604520"/>
            <a:ext cx="8915010" cy="397728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113442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0" name="PlaceHolder 2"/>
          <p:cNvSpPr>
            <a:spLocks noGrp="1"/>
          </p:cNvSpPr>
          <p:nvPr>
            <p:ph type="body"/>
          </p:nvPr>
        </p:nvSpPr>
        <p:spPr>
          <a:xfrm>
            <a:off x="495300" y="1604520"/>
            <a:ext cx="4350450" cy="3977280"/>
          </a:xfrm>
          <a:prstGeom prst="rect">
            <a:avLst/>
          </a:prstGeom>
        </p:spPr>
        <p:txBody>
          <a:bodyPr lIns="0" tIns="0" rIns="0" bIns="0">
            <a:normAutofit/>
          </a:bodyPr>
          <a:lstStyle/>
          <a:p>
            <a:endParaRPr lang="ru-RU" sz="3800" b="0" strike="noStrike" spc="-1">
              <a:latin typeface="Arial"/>
            </a:endParaRPr>
          </a:p>
        </p:txBody>
      </p:sp>
      <p:sp>
        <p:nvSpPr>
          <p:cNvPr id="11" name="PlaceHolder 3"/>
          <p:cNvSpPr>
            <a:spLocks noGrp="1"/>
          </p:cNvSpPr>
          <p:nvPr>
            <p:ph type="body"/>
          </p:nvPr>
        </p:nvSpPr>
        <p:spPr>
          <a:xfrm>
            <a:off x="5063760" y="1604520"/>
            <a:ext cx="4350450" cy="397728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75928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Tree>
    <p:extLst>
      <p:ext uri="{BB962C8B-B14F-4D97-AF65-F5344CB8AC3E}">
        <p14:creationId xmlns:p14="http://schemas.microsoft.com/office/powerpoint/2010/main" xmlns="" val="420165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5300" y="273600"/>
            <a:ext cx="8915010" cy="5307840"/>
          </a:xfrm>
          <a:prstGeom prst="rect">
            <a:avLst/>
          </a:prstGeom>
        </p:spPr>
        <p:txBody>
          <a:bodyPr lIns="0" tIns="0" rIns="0" bIns="0" anchor="ctr"/>
          <a:lstStyle/>
          <a:p>
            <a:pPr algn="ctr"/>
            <a:endParaRPr lang="ru-RU" sz="3800" b="0" strike="noStrike" spc="-1">
              <a:latin typeface="Arial"/>
            </a:endParaRPr>
          </a:p>
        </p:txBody>
      </p:sp>
    </p:spTree>
    <p:extLst>
      <p:ext uri="{BB962C8B-B14F-4D97-AF65-F5344CB8AC3E}">
        <p14:creationId xmlns:p14="http://schemas.microsoft.com/office/powerpoint/2010/main" xmlns="" val="23502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5"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16" name="PlaceHolder 3"/>
          <p:cNvSpPr>
            <a:spLocks noGrp="1"/>
          </p:cNvSpPr>
          <p:nvPr>
            <p:ph type="body"/>
          </p:nvPr>
        </p:nvSpPr>
        <p:spPr>
          <a:xfrm>
            <a:off x="5063760" y="1604520"/>
            <a:ext cx="4350450" cy="3977280"/>
          </a:xfrm>
          <a:prstGeom prst="rect">
            <a:avLst/>
          </a:prstGeom>
        </p:spPr>
        <p:txBody>
          <a:bodyPr lIns="0" tIns="0" rIns="0" bIns="0">
            <a:normAutofit/>
          </a:bodyPr>
          <a:lstStyle/>
          <a:p>
            <a:endParaRPr lang="ru-RU" sz="3800" b="0" strike="noStrike" spc="-1">
              <a:latin typeface="Arial"/>
            </a:endParaRPr>
          </a:p>
        </p:txBody>
      </p:sp>
      <p:sp>
        <p:nvSpPr>
          <p:cNvPr id="17" name="PlaceHolder 4"/>
          <p:cNvSpPr>
            <a:spLocks noGrp="1"/>
          </p:cNvSpPr>
          <p:nvPr>
            <p:ph type="body"/>
          </p:nvPr>
        </p:nvSpPr>
        <p:spPr>
          <a:xfrm>
            <a:off x="49530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284118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19" name="PlaceHolder 2"/>
          <p:cNvSpPr>
            <a:spLocks noGrp="1"/>
          </p:cNvSpPr>
          <p:nvPr>
            <p:ph type="body"/>
          </p:nvPr>
        </p:nvSpPr>
        <p:spPr>
          <a:xfrm>
            <a:off x="495300" y="1604520"/>
            <a:ext cx="4350450" cy="3977280"/>
          </a:xfrm>
          <a:prstGeom prst="rect">
            <a:avLst/>
          </a:prstGeom>
        </p:spPr>
        <p:txBody>
          <a:bodyPr lIns="0" tIns="0" rIns="0" bIns="0">
            <a:normAutofit/>
          </a:bodyPr>
          <a:lstStyle/>
          <a:p>
            <a:endParaRPr lang="ru-RU" sz="3800" b="0" strike="noStrike" spc="-1">
              <a:latin typeface="Arial"/>
            </a:endParaRPr>
          </a:p>
        </p:txBody>
      </p:sp>
      <p:sp>
        <p:nvSpPr>
          <p:cNvPr id="20"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21" name="PlaceHolder 4"/>
          <p:cNvSpPr>
            <a:spLocks noGrp="1"/>
          </p:cNvSpPr>
          <p:nvPr>
            <p:ph type="body"/>
          </p:nvPr>
        </p:nvSpPr>
        <p:spPr>
          <a:xfrm>
            <a:off x="5063760" y="3682080"/>
            <a:ext cx="435045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29870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5300" y="221040"/>
            <a:ext cx="8915010" cy="1250280"/>
          </a:xfrm>
          <a:prstGeom prst="rect">
            <a:avLst/>
          </a:prstGeom>
        </p:spPr>
        <p:txBody>
          <a:bodyPr lIns="0" tIns="0" rIns="0" bIns="0" anchor="ctr"/>
          <a:lstStyle/>
          <a:p>
            <a:pPr algn="ctr"/>
            <a:endParaRPr lang="ru-RU" sz="5200" b="0" strike="noStrike" spc="-1">
              <a:latin typeface="Arial"/>
            </a:endParaRPr>
          </a:p>
        </p:txBody>
      </p:sp>
      <p:sp>
        <p:nvSpPr>
          <p:cNvPr id="23" name="PlaceHolder 2"/>
          <p:cNvSpPr>
            <a:spLocks noGrp="1"/>
          </p:cNvSpPr>
          <p:nvPr>
            <p:ph type="body"/>
          </p:nvPr>
        </p:nvSpPr>
        <p:spPr>
          <a:xfrm>
            <a:off x="495300" y="1604520"/>
            <a:ext cx="4350450" cy="1896840"/>
          </a:xfrm>
          <a:prstGeom prst="rect">
            <a:avLst/>
          </a:prstGeom>
        </p:spPr>
        <p:txBody>
          <a:bodyPr lIns="0" tIns="0" rIns="0" bIns="0">
            <a:normAutofit/>
          </a:bodyPr>
          <a:lstStyle/>
          <a:p>
            <a:endParaRPr lang="ru-RU" sz="3800" b="0" strike="noStrike" spc="-1">
              <a:latin typeface="Arial"/>
            </a:endParaRPr>
          </a:p>
        </p:txBody>
      </p:sp>
      <p:sp>
        <p:nvSpPr>
          <p:cNvPr id="24" name="PlaceHolder 3"/>
          <p:cNvSpPr>
            <a:spLocks noGrp="1"/>
          </p:cNvSpPr>
          <p:nvPr>
            <p:ph type="body"/>
          </p:nvPr>
        </p:nvSpPr>
        <p:spPr>
          <a:xfrm>
            <a:off x="5063760" y="1604520"/>
            <a:ext cx="4350450" cy="1896840"/>
          </a:xfrm>
          <a:prstGeom prst="rect">
            <a:avLst/>
          </a:prstGeom>
        </p:spPr>
        <p:txBody>
          <a:bodyPr lIns="0" tIns="0" rIns="0" bIns="0">
            <a:normAutofit/>
          </a:bodyPr>
          <a:lstStyle/>
          <a:p>
            <a:endParaRPr lang="ru-RU" sz="3800" b="0" strike="noStrike" spc="-1">
              <a:latin typeface="Arial"/>
            </a:endParaRPr>
          </a:p>
        </p:txBody>
      </p:sp>
      <p:sp>
        <p:nvSpPr>
          <p:cNvPr id="25" name="PlaceHolder 4"/>
          <p:cNvSpPr>
            <a:spLocks noGrp="1"/>
          </p:cNvSpPr>
          <p:nvPr>
            <p:ph type="body"/>
          </p:nvPr>
        </p:nvSpPr>
        <p:spPr>
          <a:xfrm>
            <a:off x="495300" y="3682080"/>
            <a:ext cx="8915010" cy="1896840"/>
          </a:xfrm>
          <a:prstGeom prst="rect">
            <a:avLst/>
          </a:prstGeom>
        </p:spPr>
        <p:txBody>
          <a:bodyPr lIns="0" tIns="0" rIns="0" bIns="0">
            <a:normAutofit/>
          </a:bodyPr>
          <a:lstStyle/>
          <a:p>
            <a:endParaRPr lang="ru-RU" sz="3800" b="0" strike="noStrike" spc="-1">
              <a:latin typeface="Arial"/>
            </a:endParaRPr>
          </a:p>
        </p:txBody>
      </p:sp>
    </p:spTree>
    <p:extLst>
      <p:ext uri="{BB962C8B-B14F-4D97-AF65-F5344CB8AC3E}">
        <p14:creationId xmlns:p14="http://schemas.microsoft.com/office/powerpoint/2010/main" xmlns="" val="14633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42950" y="2130480"/>
            <a:ext cx="8419710" cy="1469520"/>
          </a:xfrm>
          <a:prstGeom prst="rect">
            <a:avLst/>
          </a:prstGeom>
        </p:spPr>
        <p:txBody>
          <a:bodyPr lIns="107287" tIns="53643" rIns="107287" bIns="53643" anchor="ctr"/>
          <a:lstStyle/>
          <a:p>
            <a:pPr algn="ctr">
              <a:lnSpc>
                <a:spcPct val="100000"/>
              </a:lnSpc>
            </a:pPr>
            <a:r>
              <a:rPr lang="ru-RU" sz="5200" b="0" strike="noStrike" spc="-1">
                <a:solidFill>
                  <a:srgbClr val="000000"/>
                </a:solidFill>
                <a:latin typeface="Calibri"/>
              </a:rPr>
              <a:t>Образец заголовка</a:t>
            </a:r>
          </a:p>
        </p:txBody>
      </p:sp>
      <p:sp>
        <p:nvSpPr>
          <p:cNvPr id="6" name="PlaceHolder 2"/>
          <p:cNvSpPr>
            <a:spLocks noGrp="1"/>
          </p:cNvSpPr>
          <p:nvPr>
            <p:ph type="dt"/>
          </p:nvPr>
        </p:nvSpPr>
        <p:spPr>
          <a:xfrm>
            <a:off x="495300" y="6356520"/>
            <a:ext cx="2311140" cy="364680"/>
          </a:xfrm>
          <a:prstGeom prst="rect">
            <a:avLst/>
          </a:prstGeom>
        </p:spPr>
        <p:txBody>
          <a:bodyPr lIns="107287" tIns="53643" rIns="107287" bIns="53643" anchor="ctr"/>
          <a:lstStyle/>
          <a:p>
            <a:pPr defTabSz="1072866"/>
            <a:r>
              <a:rPr lang="ru-RU" sz="1400" spc="-1">
                <a:solidFill>
                  <a:srgbClr val="8B8B8B"/>
                </a:solidFill>
                <a:latin typeface="Calibri"/>
              </a:rPr>
              <a:t>27.06.2016</a:t>
            </a:r>
            <a:endParaRPr lang="ru-RU" sz="1400" spc="-1">
              <a:solidFill>
                <a:prstClr val="black"/>
              </a:solidFill>
              <a:latin typeface="Times New Roman"/>
            </a:endParaRPr>
          </a:p>
        </p:txBody>
      </p:sp>
      <p:sp>
        <p:nvSpPr>
          <p:cNvPr id="2" name="PlaceHolder 3"/>
          <p:cNvSpPr>
            <a:spLocks noGrp="1"/>
          </p:cNvSpPr>
          <p:nvPr>
            <p:ph type="ftr"/>
          </p:nvPr>
        </p:nvSpPr>
        <p:spPr>
          <a:xfrm>
            <a:off x="3384420" y="6356520"/>
            <a:ext cx="3136380" cy="364680"/>
          </a:xfrm>
          <a:prstGeom prst="rect">
            <a:avLst/>
          </a:prstGeom>
        </p:spPr>
        <p:txBody>
          <a:bodyPr lIns="107287" tIns="53643" rIns="107287" bIns="53643" anchor="ctr"/>
          <a:lstStyle/>
          <a:p>
            <a:pPr defTabSz="1072866"/>
            <a:endParaRPr lang="ru-RU" sz="2800" spc="-1">
              <a:solidFill>
                <a:prstClr val="black"/>
              </a:solidFill>
              <a:latin typeface="Times New Roman"/>
            </a:endParaRPr>
          </a:p>
        </p:txBody>
      </p:sp>
      <p:sp>
        <p:nvSpPr>
          <p:cNvPr id="3" name="PlaceHolder 4"/>
          <p:cNvSpPr>
            <a:spLocks noGrp="1"/>
          </p:cNvSpPr>
          <p:nvPr>
            <p:ph type="sldNum"/>
          </p:nvPr>
        </p:nvSpPr>
        <p:spPr>
          <a:xfrm>
            <a:off x="7099170" y="6356520"/>
            <a:ext cx="2311140" cy="364680"/>
          </a:xfrm>
          <a:prstGeom prst="rect">
            <a:avLst/>
          </a:prstGeom>
        </p:spPr>
        <p:txBody>
          <a:bodyPr lIns="107287" tIns="53643" rIns="107287" bIns="53643" anchor="ctr"/>
          <a:lstStyle/>
          <a:p>
            <a:pPr algn="r" defTabSz="1072866"/>
            <a:fld id="{16093D24-A908-46BE-ADDF-8BB2A7A1B3FD}" type="slidenum">
              <a:rPr lang="ru-RU" sz="1400" spc="-1">
                <a:solidFill>
                  <a:srgbClr val="8B8B8B"/>
                </a:solidFill>
                <a:latin typeface="Calibri"/>
              </a:rPr>
              <a:pPr algn="r" defTabSz="1072866"/>
              <a:t>‹#›</a:t>
            </a:fld>
            <a:endParaRPr lang="ru-RU" sz="1400" spc="-1">
              <a:solidFill>
                <a:prstClr val="black"/>
              </a:solidFill>
              <a:latin typeface="Times New Roman"/>
            </a:endParaRPr>
          </a:p>
        </p:txBody>
      </p:sp>
      <p:sp>
        <p:nvSpPr>
          <p:cNvPr id="4" name="PlaceHolder 5"/>
          <p:cNvSpPr>
            <a:spLocks noGrp="1"/>
          </p:cNvSpPr>
          <p:nvPr>
            <p:ph type="body"/>
          </p:nvPr>
        </p:nvSpPr>
        <p:spPr>
          <a:xfrm>
            <a:off x="495300" y="1604520"/>
            <a:ext cx="891501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800" b="0" strike="noStrike" spc="-1">
                <a:solidFill>
                  <a:srgbClr val="000000"/>
                </a:solidFill>
                <a:latin typeface="Calibri"/>
              </a:rPr>
              <a:t>Для правки структуры щёлкните мышью</a:t>
            </a:r>
          </a:p>
          <a:p>
            <a:pPr marL="1013731" lvl="1" indent="-380149">
              <a:spcBef>
                <a:spcPts val="1331"/>
              </a:spcBef>
              <a:buClr>
                <a:srgbClr val="000000"/>
              </a:buClr>
              <a:buSzPct val="75000"/>
              <a:buFont typeface="Symbol" charset="2"/>
              <a:buChar char=""/>
            </a:pPr>
            <a:r>
              <a:rPr lang="ru-RU" sz="2800" b="0" strike="noStrike" spc="-1">
                <a:solidFill>
                  <a:srgbClr val="000000"/>
                </a:solidFill>
                <a:latin typeface="Calibri"/>
              </a:rPr>
              <a:t>Второй уровень структуры</a:t>
            </a:r>
          </a:p>
          <a:p>
            <a:pPr marL="1520597" lvl="2" indent="-337910">
              <a:spcBef>
                <a:spcPts val="997"/>
              </a:spcBef>
              <a:buClr>
                <a:srgbClr val="000000"/>
              </a:buClr>
              <a:buSzPct val="45000"/>
              <a:buFont typeface="Wingdings" charset="2"/>
              <a:buChar char=""/>
            </a:pPr>
            <a:r>
              <a:rPr lang="ru-RU" sz="2300" b="0" strike="noStrike" spc="-1">
                <a:solidFill>
                  <a:srgbClr val="000000"/>
                </a:solidFill>
                <a:latin typeface="Calibri"/>
              </a:rPr>
              <a:t>Третий уровень структуры</a:t>
            </a:r>
          </a:p>
          <a:p>
            <a:pPr marL="2027462" lvl="3" indent="-253433">
              <a:spcBef>
                <a:spcPts val="665"/>
              </a:spcBef>
              <a:buClr>
                <a:srgbClr val="000000"/>
              </a:buClr>
              <a:buSzPct val="75000"/>
              <a:buFont typeface="Symbol" charset="2"/>
              <a:buChar char=""/>
            </a:pPr>
            <a:r>
              <a:rPr lang="ru-RU" sz="2300" b="0" strike="noStrike" spc="-1">
                <a:solidFill>
                  <a:srgbClr val="000000"/>
                </a:solidFill>
                <a:latin typeface="Calibri"/>
              </a:rPr>
              <a:t>Четвёртый уровень структуры</a:t>
            </a:r>
          </a:p>
          <a:p>
            <a:pPr marL="2534328" lvl="4" indent="-253433">
              <a:spcBef>
                <a:spcPts val="332"/>
              </a:spcBef>
              <a:buClr>
                <a:srgbClr val="000000"/>
              </a:buClr>
              <a:buSzPct val="45000"/>
              <a:buFont typeface="Wingdings" charset="2"/>
              <a:buChar char=""/>
            </a:pPr>
            <a:r>
              <a:rPr lang="ru-RU" sz="2300" b="0" strike="noStrike" spc="-1">
                <a:solidFill>
                  <a:srgbClr val="000000"/>
                </a:solidFill>
                <a:latin typeface="Calibri"/>
              </a:rPr>
              <a:t>Пятый уровень структуры</a:t>
            </a:r>
          </a:p>
          <a:p>
            <a:pPr marL="3041194" lvl="5" indent="-253433">
              <a:spcBef>
                <a:spcPts val="332"/>
              </a:spcBef>
              <a:buClr>
                <a:srgbClr val="000000"/>
              </a:buClr>
              <a:buSzPct val="45000"/>
              <a:buFont typeface="Wingdings" charset="2"/>
              <a:buChar char=""/>
            </a:pPr>
            <a:r>
              <a:rPr lang="ru-RU" sz="2300" b="0" strike="noStrike" spc="-1">
                <a:solidFill>
                  <a:srgbClr val="000000"/>
                </a:solidFill>
                <a:latin typeface="Calibri"/>
              </a:rPr>
              <a:t>Шестой уровень структуры</a:t>
            </a:r>
          </a:p>
          <a:p>
            <a:pPr marL="3548059" lvl="6" indent="-253433">
              <a:spcBef>
                <a:spcPts val="332"/>
              </a:spcBef>
              <a:buClr>
                <a:srgbClr val="000000"/>
              </a:buClr>
              <a:buSzPct val="45000"/>
              <a:buFont typeface="Wingdings" charset="2"/>
              <a:buChar char=""/>
            </a:pPr>
            <a:r>
              <a:rPr lang="ru-RU" sz="2300" b="0" strike="noStrike" spc="-1">
                <a:solidFill>
                  <a:srgbClr val="000000"/>
                </a:solidFill>
                <a:latin typeface="Calibri"/>
              </a:rPr>
              <a:t>Седьмой уровень структуры</a:t>
            </a:r>
          </a:p>
        </p:txBody>
      </p:sp>
    </p:spTree>
    <p:extLst>
      <p:ext uri="{BB962C8B-B14F-4D97-AF65-F5344CB8AC3E}">
        <p14:creationId xmlns:p14="http://schemas.microsoft.com/office/powerpoint/2010/main" xmlns="" val="80216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p:bodyStyle>
      <a:lvl1pPr marL="506866" indent="-380149">
        <a:spcBef>
          <a:spcPts val="1663"/>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2268" y="5406775"/>
            <a:ext cx="797823" cy="865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Номер слайда 3">
            <a:extLst>
              <a:ext uri="{FF2B5EF4-FFF2-40B4-BE49-F238E27FC236}">
                <a16:creationId xmlns:a16="http://schemas.microsoft.com/office/drawing/2014/main" xmlns="" id="{044BC5E2-D4F8-4600-8633-12B02673CE25}"/>
              </a:ext>
            </a:extLst>
          </p:cNvPr>
          <p:cNvSpPr txBox="1">
            <a:spLocks/>
          </p:cNvSpPr>
          <p:nvPr/>
        </p:nvSpPr>
        <p:spPr>
          <a:xfrm>
            <a:off x="7592095" y="6492876"/>
            <a:ext cx="2313905" cy="365125"/>
          </a:xfrm>
          <a:prstGeom prst="rect">
            <a:avLst/>
          </a:prstGeom>
        </p:spPr>
        <p:txBody>
          <a:bodyPr lIns="80456" tIns="40228" rIns="80456" bIns="40228"/>
          <a:lstStyle>
            <a:defPPr>
              <a:defRPr lang="ru-RU"/>
            </a:defPPr>
            <a:lvl1pPr algn="l" defTabSz="777875" rtl="0" fontAlgn="base">
              <a:spcBef>
                <a:spcPct val="0"/>
              </a:spcBef>
              <a:spcAft>
                <a:spcPct val="0"/>
              </a:spcAft>
              <a:defRPr sz="1500" kern="1200">
                <a:solidFill>
                  <a:schemeClr val="tx1"/>
                </a:solidFill>
                <a:latin typeface="Arial" charset="0"/>
                <a:ea typeface="+mn-ea"/>
                <a:cs typeface="Arial" charset="0"/>
              </a:defRPr>
            </a:lvl1pPr>
            <a:lvl2pPr marL="388938" indent="68263" algn="l" defTabSz="777875" rtl="0" fontAlgn="base">
              <a:spcBef>
                <a:spcPct val="0"/>
              </a:spcBef>
              <a:spcAft>
                <a:spcPct val="0"/>
              </a:spcAft>
              <a:defRPr sz="1500" kern="1200">
                <a:solidFill>
                  <a:schemeClr val="tx1"/>
                </a:solidFill>
                <a:latin typeface="Arial" charset="0"/>
                <a:ea typeface="+mn-ea"/>
                <a:cs typeface="Arial" charset="0"/>
              </a:defRPr>
            </a:lvl2pPr>
            <a:lvl3pPr marL="777875" indent="136525" algn="l" defTabSz="777875" rtl="0" fontAlgn="base">
              <a:spcBef>
                <a:spcPct val="0"/>
              </a:spcBef>
              <a:spcAft>
                <a:spcPct val="0"/>
              </a:spcAft>
              <a:defRPr sz="1500" kern="1200">
                <a:solidFill>
                  <a:schemeClr val="tx1"/>
                </a:solidFill>
                <a:latin typeface="Arial" charset="0"/>
                <a:ea typeface="+mn-ea"/>
                <a:cs typeface="Arial" charset="0"/>
              </a:defRPr>
            </a:lvl3pPr>
            <a:lvl4pPr marL="1168400" indent="203200" algn="l" defTabSz="777875" rtl="0" fontAlgn="base">
              <a:spcBef>
                <a:spcPct val="0"/>
              </a:spcBef>
              <a:spcAft>
                <a:spcPct val="0"/>
              </a:spcAft>
              <a:defRPr sz="1500" kern="1200">
                <a:solidFill>
                  <a:schemeClr val="tx1"/>
                </a:solidFill>
                <a:latin typeface="Arial" charset="0"/>
                <a:ea typeface="+mn-ea"/>
                <a:cs typeface="Arial" charset="0"/>
              </a:defRPr>
            </a:lvl4pPr>
            <a:lvl5pPr marL="1557338" indent="271463" algn="l" defTabSz="777875"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algn="r" defTabSz="914170" fontAlgn="auto">
              <a:spcBef>
                <a:spcPts val="0"/>
              </a:spcBef>
              <a:spcAft>
                <a:spcPts val="0"/>
              </a:spcAft>
              <a:defRPr/>
            </a:pPr>
            <a:endParaRPr lang="ru-RU" sz="1600" b="1" dirty="0">
              <a:solidFill>
                <a:srgbClr val="4F81BD">
                  <a:lumMod val="75000"/>
                </a:srgbClr>
              </a:solidFill>
              <a:latin typeface="Arial Narrow" panose="020B0606020202030204" pitchFamily="34" charset="0"/>
              <a:cs typeface="Times New Roman" pitchFamily="18"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
            <a:ext cx="9905999" cy="764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Title 1"/>
          <p:cNvSpPr txBox="1">
            <a:spLocks/>
          </p:cNvSpPr>
          <p:nvPr/>
        </p:nvSpPr>
        <p:spPr bwMode="auto">
          <a:xfrm>
            <a:off x="378874" y="369418"/>
            <a:ext cx="9176637" cy="395287"/>
          </a:xfrm>
          <a:prstGeom prst="rect">
            <a:avLst/>
          </a:prstGeom>
          <a:noFill/>
          <a:ln w="9525">
            <a:noFill/>
            <a:miter lim="800000"/>
            <a:headEnd/>
            <a:tailEnd/>
          </a:ln>
        </p:spPr>
        <p:txBody>
          <a:bodyPr lIns="71818" tIns="35908" rIns="71818" bIns="35908" anchor="ctr"/>
          <a:lstStyle/>
          <a:p>
            <a:pPr algn="ctr" defTabSz="1072743">
              <a:lnSpc>
                <a:spcPts val="1300"/>
              </a:lnSpc>
            </a:pPr>
            <a:r>
              <a:rPr lang="ru-RU" sz="1600" dirty="0" smtClean="0">
                <a:solidFill>
                  <a:prstClr val="white"/>
                </a:solidFill>
                <a:latin typeface="Calibri" pitchFamily="34" charset="0"/>
              </a:rPr>
              <a:t>ПАМЯТКА </a:t>
            </a:r>
          </a:p>
          <a:p>
            <a:pPr algn="ctr" defTabSz="1072743">
              <a:lnSpc>
                <a:spcPts val="1300"/>
              </a:lnSpc>
            </a:pPr>
            <a:r>
              <a:rPr lang="ru-RU" sz="1600" dirty="0" smtClean="0">
                <a:solidFill>
                  <a:prstClr val="white"/>
                </a:solidFill>
                <a:latin typeface="Calibri" pitchFamily="34" charset="0"/>
              </a:rPr>
              <a:t>гражданину (семье) по определению возможности получения субсидии  </a:t>
            </a:r>
          </a:p>
          <a:p>
            <a:pPr algn="ctr" defTabSz="1072743">
              <a:lnSpc>
                <a:spcPts val="1300"/>
              </a:lnSpc>
            </a:pPr>
            <a:r>
              <a:rPr lang="ru-RU" sz="1600" dirty="0" smtClean="0">
                <a:solidFill>
                  <a:prstClr val="white"/>
                </a:solidFill>
                <a:latin typeface="Calibri" pitchFamily="34" charset="0"/>
              </a:rPr>
              <a:t>на догазификацию жилья (внутри границ земельного участка) </a:t>
            </a:r>
          </a:p>
          <a:p>
            <a:pPr algn="ctr" defTabSz="1072743">
              <a:lnSpc>
                <a:spcPts val="1525"/>
              </a:lnSpc>
            </a:pPr>
            <a:endParaRPr lang="ru-RU" sz="1600" dirty="0">
              <a:solidFill>
                <a:prstClr val="white"/>
              </a:solidFill>
              <a:latin typeface="Calibri" pitchFamily="34" charset="0"/>
            </a:endParaRPr>
          </a:p>
        </p:txBody>
      </p:sp>
      <p:pic>
        <p:nvPicPr>
          <p:cNvPr id="3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5190" y="866944"/>
            <a:ext cx="668845" cy="83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TextBox 31">
            <a:extLst>
              <a:ext uri="{FF2B5EF4-FFF2-40B4-BE49-F238E27FC236}">
                <a16:creationId xmlns:a16="http://schemas.microsoft.com/office/drawing/2014/main" xmlns="" id="{A10BCDEF-9751-4DE7-9701-AE7DF3E1975F}"/>
              </a:ext>
            </a:extLst>
          </p:cNvPr>
          <p:cNvSpPr txBox="1"/>
          <p:nvPr/>
        </p:nvSpPr>
        <p:spPr>
          <a:xfrm>
            <a:off x="756063" y="785826"/>
            <a:ext cx="9107167" cy="1006003"/>
          </a:xfrm>
          <a:prstGeom prst="rect">
            <a:avLst/>
          </a:prstGeom>
          <a:noFill/>
        </p:spPr>
        <p:txBody>
          <a:bodyPr wrap="square" lIns="107275" tIns="53637" rIns="107275" bIns="53637">
            <a:spAutoFit/>
          </a:bodyPr>
          <a:lstStyle/>
          <a:p>
            <a:pPr algn="just" defTabSz="1745031">
              <a:lnSpc>
                <a:spcPts val="1400"/>
              </a:lnSpc>
              <a:defRPr/>
            </a:pPr>
            <a:r>
              <a:rPr lang="ru-RU" sz="1200" kern="0" dirty="0" smtClean="0">
                <a:solidFill>
                  <a:schemeClr val="tx2"/>
                </a:solidFill>
              </a:rPr>
              <a:t>На территории региона отдельным </a:t>
            </a:r>
            <a:r>
              <a:rPr lang="ru-RU" sz="1200" kern="0" dirty="0">
                <a:solidFill>
                  <a:schemeClr val="tx2"/>
                </a:solidFill>
              </a:rPr>
              <a:t>категориям граждан </a:t>
            </a:r>
            <a:r>
              <a:rPr lang="ru-RU" sz="1200" b="1" kern="0" dirty="0" smtClean="0">
                <a:solidFill>
                  <a:schemeClr val="tx2"/>
                </a:solidFill>
              </a:rPr>
              <a:t>предусмотрены </a:t>
            </a:r>
            <a:r>
              <a:rPr lang="ru-RU" sz="1200" b="1" kern="0" dirty="0">
                <a:solidFill>
                  <a:schemeClr val="tx2"/>
                </a:solidFill>
              </a:rPr>
              <a:t>меры социальной поддержки населения </a:t>
            </a:r>
            <a:r>
              <a:rPr lang="ru-RU" sz="1200" kern="0" dirty="0">
                <a:solidFill>
                  <a:schemeClr val="tx2"/>
                </a:solidFill>
              </a:rPr>
              <a:t>в </a:t>
            </a:r>
            <a:r>
              <a:rPr lang="ru-RU" sz="1200" kern="0" dirty="0" smtClean="0">
                <a:solidFill>
                  <a:schemeClr val="tx2"/>
                </a:solidFill>
              </a:rPr>
              <a:t>виде </a:t>
            </a:r>
            <a:r>
              <a:rPr lang="ru-RU" sz="1200" b="1" kern="0" dirty="0" smtClean="0">
                <a:solidFill>
                  <a:schemeClr val="tx2"/>
                </a:solidFill>
              </a:rPr>
              <a:t>АВАНСИРОВАНИЯ </a:t>
            </a:r>
            <a:r>
              <a:rPr lang="ru-RU" sz="1200" kern="0" dirty="0">
                <a:solidFill>
                  <a:schemeClr val="tx2"/>
                </a:solidFill>
              </a:rPr>
              <a:t>части затрат на работы внутри границ </a:t>
            </a:r>
            <a:r>
              <a:rPr lang="ru-RU" sz="1200" kern="0" dirty="0" smtClean="0">
                <a:solidFill>
                  <a:schemeClr val="tx2"/>
                </a:solidFill>
              </a:rPr>
              <a:t>земельного </a:t>
            </a:r>
            <a:r>
              <a:rPr lang="ru-RU" sz="1200" kern="0" dirty="0">
                <a:solidFill>
                  <a:schemeClr val="tx2"/>
                </a:solidFill>
              </a:rPr>
              <a:t>участка в рамках постановления Администрации </a:t>
            </a:r>
            <a:r>
              <a:rPr lang="ru-RU" sz="1200" kern="0" dirty="0" smtClean="0">
                <a:solidFill>
                  <a:schemeClr val="tx2"/>
                </a:solidFill>
              </a:rPr>
              <a:t>Волгоградской </a:t>
            </a:r>
            <a:r>
              <a:rPr lang="ru-RU" sz="1200" kern="0" dirty="0">
                <a:solidFill>
                  <a:schemeClr val="tx2"/>
                </a:solidFill>
              </a:rPr>
              <a:t>области от 28.02.2023 № </a:t>
            </a:r>
            <a:r>
              <a:rPr lang="ru-RU" sz="1200" kern="0" dirty="0" smtClean="0">
                <a:solidFill>
                  <a:schemeClr val="tx2"/>
                </a:solidFill>
              </a:rPr>
              <a:t>112-п. </a:t>
            </a:r>
          </a:p>
          <a:p>
            <a:pPr algn="just" defTabSz="1745031">
              <a:lnSpc>
                <a:spcPts val="1400"/>
              </a:lnSpc>
              <a:defRPr/>
            </a:pPr>
            <a:r>
              <a:rPr lang="ru-RU" sz="1200" b="1" kern="0" dirty="0" smtClean="0">
                <a:solidFill>
                  <a:schemeClr val="tx2"/>
                </a:solidFill>
              </a:rPr>
              <a:t>ОСОБЕННОСТЬ СУБСИДИИ </a:t>
            </a:r>
            <a:r>
              <a:rPr lang="ru-RU" sz="1200" kern="0" dirty="0" smtClean="0">
                <a:solidFill>
                  <a:schemeClr val="tx2"/>
                </a:solidFill>
              </a:rPr>
              <a:t>(в отличие от субсидии по компенсации затрат) </a:t>
            </a:r>
            <a:r>
              <a:rPr lang="ru-RU" sz="1200" kern="0" dirty="0">
                <a:solidFill>
                  <a:schemeClr val="tx2"/>
                </a:solidFill>
              </a:rPr>
              <a:t>-  при новой форме поддержки средства на газификацию авансом перечисляются </a:t>
            </a:r>
            <a:r>
              <a:rPr lang="ru-RU" sz="1200" kern="0" dirty="0" smtClean="0">
                <a:solidFill>
                  <a:schemeClr val="tx2"/>
                </a:solidFill>
              </a:rPr>
              <a:t>государством в газораспределительную организацию</a:t>
            </a:r>
            <a:endParaRPr lang="ru-RU" sz="1200" kern="0" dirty="0">
              <a:solidFill>
                <a:schemeClr val="tx2"/>
              </a:solidFill>
            </a:endParaRPr>
          </a:p>
        </p:txBody>
      </p:sp>
      <p:pic>
        <p:nvPicPr>
          <p:cNvPr id="34" name="Picture 5" descr="https://www.shareicon.net/download/2015/12/12/686361_group_512x512.png"/>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xmlns="">
                  <a14:imgLayer r:embed="rId7">
                    <a14:imgEffect>
                      <a14:artisticCrisscrossEtching/>
                    </a14:imgEffect>
                  </a14:imgLayer>
                </a14:imgProps>
              </a:ext>
            </a:extLst>
          </a:blip>
          <a:srcRect/>
          <a:stretch>
            <a:fillRect/>
          </a:stretch>
        </p:blipFill>
        <p:spPr bwMode="auto">
          <a:xfrm>
            <a:off x="92954" y="2000351"/>
            <a:ext cx="660248" cy="775469"/>
          </a:xfrm>
          <a:prstGeom prst="rect">
            <a:avLst/>
          </a:prstGeom>
          <a:noFill/>
        </p:spPr>
      </p:pic>
      <p:sp>
        <p:nvSpPr>
          <p:cNvPr id="50" name="Прямоугольник 49"/>
          <p:cNvSpPr/>
          <p:nvPr/>
        </p:nvSpPr>
        <p:spPr>
          <a:xfrm>
            <a:off x="784177" y="1878596"/>
            <a:ext cx="2754138" cy="1285567"/>
          </a:xfrm>
          <a:prstGeom prst="rect">
            <a:avLst/>
          </a:prstGeom>
        </p:spPr>
        <p:txBody>
          <a:bodyPr wrap="square" lIns="107275" tIns="53637" rIns="107275" bIns="53637">
            <a:spAutoFit/>
          </a:bodyPr>
          <a:lstStyle/>
          <a:p>
            <a:pPr algn="ctr" defTabSz="1745031">
              <a:lnSpc>
                <a:spcPts val="1500"/>
              </a:lnSpc>
              <a:defRPr/>
            </a:pPr>
            <a:r>
              <a:rPr lang="ru-RU" sz="1350" b="1" kern="0" dirty="0" smtClean="0">
                <a:solidFill>
                  <a:schemeClr val="tx2"/>
                </a:solidFill>
              </a:rPr>
              <a:t>АВАНСИРОВАНИЕ ЗАТРАТ </a:t>
            </a:r>
          </a:p>
          <a:p>
            <a:pPr algn="ctr" defTabSz="1745031">
              <a:lnSpc>
                <a:spcPts val="1500"/>
              </a:lnSpc>
              <a:defRPr/>
            </a:pPr>
            <a:r>
              <a:rPr lang="ru-RU" sz="1350" kern="0" dirty="0" smtClean="0">
                <a:solidFill>
                  <a:schemeClr val="tx2"/>
                </a:solidFill>
              </a:rPr>
              <a:t>предоставляется </a:t>
            </a:r>
            <a:r>
              <a:rPr lang="ru-RU" sz="1350" kern="0" dirty="0">
                <a:solidFill>
                  <a:schemeClr val="tx2"/>
                </a:solidFill>
              </a:rPr>
              <a:t>в размере</a:t>
            </a:r>
            <a:r>
              <a:rPr lang="ru-RU" sz="1350" b="1" kern="0" dirty="0">
                <a:solidFill>
                  <a:schemeClr val="tx2"/>
                </a:solidFill>
              </a:rPr>
              <a:t> </a:t>
            </a:r>
          </a:p>
          <a:p>
            <a:pPr algn="ctr" defTabSz="1745031">
              <a:lnSpc>
                <a:spcPts val="1500"/>
              </a:lnSpc>
              <a:defRPr/>
            </a:pPr>
            <a:r>
              <a:rPr lang="ru-RU" sz="1350" b="1" kern="0" dirty="0">
                <a:solidFill>
                  <a:srgbClr val="1F497D"/>
                </a:solidFill>
              </a:rPr>
              <a:t> </a:t>
            </a:r>
            <a:r>
              <a:rPr lang="ru-RU" sz="1350" b="1" kern="0" dirty="0">
                <a:solidFill>
                  <a:srgbClr val="2068B6"/>
                </a:solidFill>
                <a:effectLst>
                  <a:outerShdw blurRad="38100" dist="38100" dir="2700000" algn="tl">
                    <a:srgbClr val="000000">
                      <a:alpha val="43137"/>
                    </a:srgbClr>
                  </a:outerShdw>
                </a:effectLst>
              </a:rPr>
              <a:t>не более </a:t>
            </a:r>
            <a:r>
              <a:rPr lang="ru-RU" sz="1400" b="1" kern="0" dirty="0">
                <a:solidFill>
                  <a:srgbClr val="00B050"/>
                </a:solidFill>
                <a:effectLst>
                  <a:outerShdw blurRad="38100" dist="38100" dir="2700000" algn="tl">
                    <a:srgbClr val="000000">
                      <a:alpha val="43137"/>
                    </a:srgbClr>
                  </a:outerShdw>
                </a:effectLst>
              </a:rPr>
              <a:t>100 тыс. </a:t>
            </a:r>
            <a:r>
              <a:rPr lang="ru-RU" sz="1350" kern="0" dirty="0">
                <a:solidFill>
                  <a:schemeClr val="tx2"/>
                </a:solidFill>
              </a:rPr>
              <a:t>рублей </a:t>
            </a:r>
          </a:p>
          <a:p>
            <a:pPr algn="ctr" defTabSz="1745031">
              <a:lnSpc>
                <a:spcPts val="1500"/>
              </a:lnSpc>
            </a:pPr>
            <a:r>
              <a:rPr lang="ru-RU" sz="1350" kern="0" dirty="0">
                <a:solidFill>
                  <a:schemeClr val="tx2"/>
                </a:solidFill>
              </a:rPr>
              <a:t>на проведение работ внутри границ земельных </a:t>
            </a:r>
            <a:r>
              <a:rPr lang="ru-RU" sz="1350" kern="0" dirty="0" smtClean="0">
                <a:solidFill>
                  <a:schemeClr val="tx2"/>
                </a:solidFill>
              </a:rPr>
              <a:t>участков:</a:t>
            </a:r>
            <a:endParaRPr lang="ru-RU" sz="1350" kern="0" dirty="0">
              <a:solidFill>
                <a:schemeClr val="tx2"/>
              </a:solidFill>
            </a:endParaRPr>
          </a:p>
          <a:p>
            <a:pPr algn="ctr" defTabSz="1745031">
              <a:defRPr/>
            </a:pPr>
            <a:endParaRPr lang="ru-RU" sz="1400" b="1" kern="0" dirty="0">
              <a:solidFill>
                <a:srgbClr val="1F497D"/>
              </a:solidFill>
            </a:endParaRPr>
          </a:p>
        </p:txBody>
      </p:sp>
      <p:sp>
        <p:nvSpPr>
          <p:cNvPr id="54" name="TextBox 53">
            <a:extLst>
              <a:ext uri="{FF2B5EF4-FFF2-40B4-BE49-F238E27FC236}">
                <a16:creationId xmlns:a16="http://schemas.microsoft.com/office/drawing/2014/main" xmlns="" id="{A10BCDEF-9751-4DE7-9701-AE7DF3E1975F}"/>
              </a:ext>
            </a:extLst>
          </p:cNvPr>
          <p:cNvSpPr txBox="1"/>
          <p:nvPr/>
        </p:nvSpPr>
        <p:spPr>
          <a:xfrm>
            <a:off x="449612" y="3328683"/>
            <a:ext cx="3423268" cy="2016536"/>
          </a:xfrm>
          <a:prstGeom prst="rect">
            <a:avLst/>
          </a:prstGeom>
          <a:noFill/>
        </p:spPr>
        <p:txBody>
          <a:bodyPr wrap="square" lIns="107275" tIns="53637" rIns="107275" bIns="53637">
            <a:spAutoFit/>
          </a:bodyPr>
          <a:lstStyle/>
          <a:p>
            <a:pPr algn="ctr" defTabSz="1072743"/>
            <a:r>
              <a:rPr lang="ru-RU" sz="1100" b="1" dirty="0" smtClean="0">
                <a:solidFill>
                  <a:srgbClr val="1F497D"/>
                </a:solidFill>
                <a:cs typeface="Arial" panose="020B0604020202020204" pitchFamily="34" charset="0"/>
              </a:rPr>
              <a:t>Затраты на проведение работ внутри </a:t>
            </a:r>
          </a:p>
          <a:p>
            <a:pPr algn="ctr" defTabSz="1072743"/>
            <a:r>
              <a:rPr lang="ru-RU" sz="1100" b="1" dirty="0" smtClean="0">
                <a:solidFill>
                  <a:srgbClr val="1F497D"/>
                </a:solidFill>
                <a:cs typeface="Arial" panose="020B0604020202020204" pitchFamily="34" charset="0"/>
              </a:rPr>
              <a:t>границ земельных участков включают:</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проектирование сети </a:t>
            </a:r>
            <a:r>
              <a:rPr lang="ru-RU" sz="1150" dirty="0" err="1" smtClean="0">
                <a:solidFill>
                  <a:srgbClr val="1F497D"/>
                </a:solidFill>
                <a:cs typeface="Arial" panose="020B0604020202020204" pitchFamily="34" charset="0"/>
              </a:rPr>
              <a:t>газопотребления</a:t>
            </a:r>
            <a:r>
              <a:rPr lang="ru-RU" sz="1150" dirty="0" smtClean="0">
                <a:solidFill>
                  <a:srgbClr val="1F497D"/>
                </a:solidFill>
                <a:cs typeface="Arial" panose="020B0604020202020204" pitchFamily="34" charset="0"/>
              </a:rPr>
              <a:t>,</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осуществление строительно-</a:t>
            </a:r>
          </a:p>
          <a:p>
            <a:pPr algn="ctr" defTabSz="1072743"/>
            <a:r>
              <a:rPr lang="ru-RU" sz="1150" dirty="0" smtClean="0">
                <a:solidFill>
                  <a:srgbClr val="1F497D"/>
                </a:solidFill>
                <a:cs typeface="Arial" panose="020B0604020202020204" pitchFamily="34" charset="0"/>
              </a:rPr>
              <a:t>монтажных работ сети </a:t>
            </a:r>
            <a:r>
              <a:rPr lang="ru-RU" sz="1150" dirty="0" err="1" smtClean="0">
                <a:solidFill>
                  <a:srgbClr val="1F497D"/>
                </a:solidFill>
                <a:cs typeface="Arial" panose="020B0604020202020204" pitchFamily="34" charset="0"/>
              </a:rPr>
              <a:t>газопотребления</a:t>
            </a:r>
            <a:r>
              <a:rPr lang="ru-RU" sz="1150" dirty="0" smtClean="0">
                <a:solidFill>
                  <a:srgbClr val="1F497D"/>
                </a:solidFill>
                <a:cs typeface="Arial" panose="020B0604020202020204" pitchFamily="34" charset="0"/>
              </a:rPr>
              <a:t>;</a:t>
            </a:r>
          </a:p>
          <a:p>
            <a:pPr marL="335232" indent="-335232" algn="ctr" defTabSz="1072743">
              <a:buFont typeface="Wingdings" panose="05000000000000000000" pitchFamily="2" charset="2"/>
              <a:buChar char="q"/>
            </a:pPr>
            <a:r>
              <a:rPr lang="ru-RU" sz="1150" dirty="0" smtClean="0">
                <a:solidFill>
                  <a:srgbClr val="1F497D"/>
                </a:solidFill>
                <a:cs typeface="Arial" panose="020B0604020202020204" pitchFamily="34" charset="0"/>
              </a:rPr>
              <a:t>расходы на покупку и установку</a:t>
            </a:r>
          </a:p>
          <a:p>
            <a:pPr algn="ctr" defTabSz="1072743"/>
            <a:r>
              <a:rPr lang="ru-RU" sz="1150" dirty="0" smtClean="0">
                <a:solidFill>
                  <a:srgbClr val="1F497D"/>
                </a:solidFill>
                <a:cs typeface="Arial" panose="020B0604020202020204" pitchFamily="34" charset="0"/>
              </a:rPr>
              <a:t>газоиспользующего оборудования</a:t>
            </a:r>
          </a:p>
          <a:p>
            <a:pPr marL="201139" indent="-201139" algn="ctr" defTabSz="1072743">
              <a:buFont typeface="Arial" panose="020B0604020202020204" pitchFamily="34" charset="0"/>
              <a:buChar char="•"/>
            </a:pPr>
            <a:endParaRPr lang="ru-RU" sz="1600" dirty="0">
              <a:solidFill>
                <a:srgbClr val="1F497D"/>
              </a:solidFill>
              <a:latin typeface="Times New Roman" panose="02020603050405020304" pitchFamily="18" charset="0"/>
              <a:cs typeface="Times New Roman" panose="02020603050405020304" pitchFamily="18" charset="0"/>
            </a:endParaRPr>
          </a:p>
          <a:p>
            <a:pPr marL="201139" indent="-201139" algn="ctr" defTabSz="1072743">
              <a:buFont typeface="Arial" panose="020B0604020202020204" pitchFamily="34" charset="0"/>
              <a:buChar char="•"/>
            </a:pPr>
            <a:endParaRPr lang="ru-RU" sz="1600" dirty="0">
              <a:solidFill>
                <a:srgbClr val="1F497D"/>
              </a:solidFill>
              <a:latin typeface="Times New Roman" panose="02020603050405020304" pitchFamily="18" charset="0"/>
              <a:cs typeface="Times New Roman" panose="02020603050405020304" pitchFamily="18" charset="0"/>
            </a:endParaRPr>
          </a:p>
        </p:txBody>
      </p:sp>
      <p:pic>
        <p:nvPicPr>
          <p:cNvPr id="29"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913440" y="143971"/>
            <a:ext cx="959720" cy="64199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6" name="Скругленный прямоугольник 55"/>
          <p:cNvSpPr/>
          <p:nvPr/>
        </p:nvSpPr>
        <p:spPr>
          <a:xfrm>
            <a:off x="869315" y="1878596"/>
            <a:ext cx="2571517" cy="1074408"/>
          </a:xfrm>
          <a:prstGeom prst="roundRect">
            <a:avLst/>
          </a:prstGeom>
          <a:noFill/>
          <a:ln w="127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0456" tIns="40228" rIns="80456" bIns="40228" rtlCol="0" anchor="ctr"/>
          <a:lstStyle/>
          <a:p>
            <a:pPr algn="ctr" defTabSz="1072718">
              <a:lnSpc>
                <a:spcPts val="1995"/>
              </a:lnSpc>
              <a:defRPr/>
            </a:pPr>
            <a:endParaRPr lang="ru-RU" dirty="0">
              <a:solidFill>
                <a:prstClr val="white"/>
              </a:solidFill>
            </a:endParaRPr>
          </a:p>
        </p:txBody>
      </p:sp>
      <p:sp>
        <p:nvSpPr>
          <p:cNvPr id="2" name="Стрелка вправо 1"/>
          <p:cNvSpPr/>
          <p:nvPr/>
        </p:nvSpPr>
        <p:spPr>
          <a:xfrm>
            <a:off x="3514143" y="2258292"/>
            <a:ext cx="265300" cy="3150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endParaRPr>
          </a:p>
        </p:txBody>
      </p:sp>
      <p:sp>
        <p:nvSpPr>
          <p:cNvPr id="3" name="Стрелка вниз 2"/>
          <p:cNvSpPr/>
          <p:nvPr/>
        </p:nvSpPr>
        <p:spPr>
          <a:xfrm>
            <a:off x="2031447" y="3014633"/>
            <a:ext cx="259597" cy="2373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779443" y="1794133"/>
            <a:ext cx="6083787" cy="3201476"/>
          </a:xfrm>
          <a:prstGeom prst="rect">
            <a:avLst/>
          </a:prstGeom>
        </p:spPr>
        <p:txBody>
          <a:bodyPr wrap="square" lIns="107275" tIns="53637" rIns="107275" bIns="53637">
            <a:spAutoFit/>
          </a:bodyPr>
          <a:lstStyle/>
          <a:p>
            <a:pPr algn="ctr" defTabSz="1745031">
              <a:defRPr/>
            </a:pPr>
            <a:r>
              <a:rPr lang="ru-RU" sz="1200" b="1" kern="0" dirty="0" smtClean="0">
                <a:solidFill>
                  <a:schemeClr val="tx2"/>
                </a:solidFill>
              </a:rPr>
              <a:t>СУБСИДИЯ ПРЕДОСТАВЛЯЕТСЯ ЛЬГОТНЫМ КАТЕГОРИЯМ ГРАЖДАНАМ:</a:t>
            </a:r>
          </a:p>
          <a:p>
            <a:pPr algn="just" defTabSz="1745031">
              <a:defRPr/>
            </a:pPr>
            <a:r>
              <a:rPr lang="ru-RU" sz="1050" i="1" kern="0" dirty="0" smtClean="0">
                <a:solidFill>
                  <a:schemeClr val="tx2"/>
                </a:solidFill>
              </a:rPr>
              <a:t>- участникам </a:t>
            </a:r>
            <a:r>
              <a:rPr lang="ru-RU" sz="1050" i="1" kern="0" dirty="0">
                <a:solidFill>
                  <a:schemeClr val="tx2"/>
                </a:solidFill>
              </a:rPr>
              <a:t>Великой Отечественной войны (подтверждающий документ - удостоверение ветерана Великой Отечественной </a:t>
            </a:r>
            <a:r>
              <a:rPr lang="ru-RU" sz="1050" i="1" kern="0" dirty="0" smtClean="0">
                <a:solidFill>
                  <a:schemeClr val="tx2"/>
                </a:solidFill>
              </a:rPr>
              <a:t>войны);</a:t>
            </a:r>
            <a:endParaRPr lang="ru-RU" sz="1050" i="1" kern="0" dirty="0">
              <a:solidFill>
                <a:schemeClr val="tx2"/>
              </a:solidFill>
            </a:endParaRPr>
          </a:p>
          <a:p>
            <a:pPr algn="just" defTabSz="1745031">
              <a:defRPr/>
            </a:pPr>
            <a:r>
              <a:rPr lang="ru-RU" sz="1050" i="1" kern="0" dirty="0">
                <a:solidFill>
                  <a:schemeClr val="tx2"/>
                </a:solidFill>
              </a:rPr>
              <a:t>- </a:t>
            </a:r>
            <a:r>
              <a:rPr lang="ru-RU" sz="1050" i="1" kern="0" dirty="0" smtClean="0">
                <a:solidFill>
                  <a:schemeClr val="tx2"/>
                </a:solidFill>
              </a:rPr>
              <a:t>инвалидам </a:t>
            </a:r>
            <a:r>
              <a:rPr lang="ru-RU" sz="1050" i="1" kern="0" dirty="0">
                <a:solidFill>
                  <a:schemeClr val="tx2"/>
                </a:solidFill>
              </a:rPr>
              <a:t>боевых действий (подтверждающий документ - удостоверение инвалида Великой Отечественной войны или о праве на льготы, для лиц приравненных к инвалидам Великой Отечественной войны);</a:t>
            </a:r>
          </a:p>
          <a:p>
            <a:pPr algn="just" defTabSz="1745031">
              <a:defRPr/>
            </a:pPr>
            <a:r>
              <a:rPr lang="ru-RU" sz="1050" i="1" kern="0" dirty="0">
                <a:solidFill>
                  <a:schemeClr val="tx2"/>
                </a:solidFill>
              </a:rPr>
              <a:t>- </a:t>
            </a:r>
            <a:r>
              <a:rPr lang="ru-RU" sz="1050" i="1" kern="0" dirty="0" smtClean="0">
                <a:solidFill>
                  <a:schemeClr val="tx2"/>
                </a:solidFill>
              </a:rPr>
              <a:t>ветеранам </a:t>
            </a:r>
            <a:r>
              <a:rPr lang="ru-RU" sz="1050" i="1" kern="0" dirty="0">
                <a:solidFill>
                  <a:schemeClr val="tx2"/>
                </a:solidFill>
              </a:rPr>
              <a:t>боевых действий (подтверждающий документ - удостоверение ветерана боевых действий (в случае обращения ветерана боевых действий);</a:t>
            </a:r>
          </a:p>
          <a:p>
            <a:pPr algn="just" defTabSz="1745031">
              <a:defRPr/>
            </a:pPr>
            <a:r>
              <a:rPr lang="ru-RU" sz="1050" i="1" kern="0" dirty="0">
                <a:solidFill>
                  <a:schemeClr val="tx2"/>
                </a:solidFill>
              </a:rPr>
              <a:t>- </a:t>
            </a:r>
            <a:r>
              <a:rPr lang="ru-RU" sz="1050" i="1" kern="0" dirty="0" smtClean="0">
                <a:solidFill>
                  <a:schemeClr val="tx2"/>
                </a:solidFill>
              </a:rPr>
              <a:t>членам семей </a:t>
            </a:r>
            <a:r>
              <a:rPr lang="ru-RU" sz="1050" i="1" kern="0" dirty="0">
                <a:solidFill>
                  <a:schemeClr val="tx2"/>
                </a:solidFill>
              </a:rPr>
              <a:t>погибших (умерших) инвалидов Великой Отечественной войны и инвалидов боевых действий, участников Великой Отечественной войны, ветеранов боевых действий (подтверждающий документ - удостоверение члена семьи погибшего (умершего) инвалида Великой Отечественной войны, ветерана Великой Отечественной войны, инвалида боевых действий, ветерана боевых действий (в случае обращения вдовы погибшего (умершего) участника Великой Отечественной войны, ветерана боевых действий или инвалида Великой Отечественной войны или инвалида боевых действий);</a:t>
            </a:r>
          </a:p>
          <a:p>
            <a:pPr algn="just" defTabSz="1745031">
              <a:defRPr/>
            </a:pPr>
            <a:r>
              <a:rPr lang="ru-RU" sz="1050" i="1" kern="0" dirty="0">
                <a:solidFill>
                  <a:schemeClr val="tx2"/>
                </a:solidFill>
              </a:rPr>
              <a:t>- </a:t>
            </a:r>
            <a:r>
              <a:rPr lang="ru-RU" sz="1050" i="1" kern="0" dirty="0" smtClean="0">
                <a:solidFill>
                  <a:schemeClr val="tx2"/>
                </a:solidFill>
              </a:rPr>
              <a:t>малоимущим гражданам, </a:t>
            </a:r>
            <a:r>
              <a:rPr lang="ru-RU" sz="1050" i="1" kern="0" dirty="0">
                <a:solidFill>
                  <a:schemeClr val="tx2"/>
                </a:solidFill>
              </a:rPr>
              <a:t>в том числе </a:t>
            </a:r>
            <a:r>
              <a:rPr lang="ru-RU" sz="1050" i="1" kern="0" dirty="0" smtClean="0">
                <a:solidFill>
                  <a:schemeClr val="tx2"/>
                </a:solidFill>
              </a:rPr>
              <a:t>малоимущим семьям </a:t>
            </a:r>
            <a:r>
              <a:rPr lang="ru-RU" sz="1050" i="1" kern="0" dirty="0">
                <a:solidFill>
                  <a:schemeClr val="tx2"/>
                </a:solidFill>
              </a:rPr>
              <a:t>с детьми, - </a:t>
            </a:r>
            <a:r>
              <a:rPr lang="ru-RU" sz="1050" i="1" kern="0" dirty="0" smtClean="0">
                <a:solidFill>
                  <a:schemeClr val="tx2"/>
                </a:solidFill>
              </a:rPr>
              <a:t>семьям </a:t>
            </a:r>
            <a:r>
              <a:rPr lang="ru-RU" sz="1050" i="1" kern="0" dirty="0">
                <a:solidFill>
                  <a:schemeClr val="tx2"/>
                </a:solidFill>
              </a:rPr>
              <a:t>или одиноко </a:t>
            </a:r>
            <a:r>
              <a:rPr lang="ru-RU" sz="1050" i="1" kern="0" dirty="0" smtClean="0">
                <a:solidFill>
                  <a:schemeClr val="tx2"/>
                </a:solidFill>
              </a:rPr>
              <a:t>проживающим гражданам, </a:t>
            </a:r>
            <a:r>
              <a:rPr lang="ru-RU" sz="1050" i="1" kern="0" dirty="0">
                <a:solidFill>
                  <a:schemeClr val="tx2"/>
                </a:solidFill>
              </a:rPr>
              <a:t>среднедушевой доход которых ниже величины прожиточного минимума, установленного в Волгоградской области.</a:t>
            </a:r>
          </a:p>
          <a:p>
            <a:pPr algn="just" defTabSz="1745031">
              <a:defRPr/>
            </a:pPr>
            <a:r>
              <a:rPr lang="ru-RU" sz="1050" i="1" kern="0" dirty="0" smtClean="0">
                <a:solidFill>
                  <a:schemeClr val="tx2"/>
                </a:solidFill>
              </a:rPr>
              <a:t>-многодетным семьям </a:t>
            </a:r>
            <a:r>
              <a:rPr lang="ru-RU" sz="1050" i="1" kern="0" dirty="0">
                <a:solidFill>
                  <a:schemeClr val="tx2"/>
                </a:solidFill>
              </a:rPr>
              <a:t>(подтверждающий документ - удостоверение многодетной семьи</a:t>
            </a:r>
            <a:r>
              <a:rPr lang="ru-RU" sz="1050" i="1" kern="0" dirty="0" smtClean="0">
                <a:solidFill>
                  <a:schemeClr val="tx2"/>
                </a:solidFill>
              </a:rPr>
              <a:t>)</a:t>
            </a:r>
            <a:endParaRPr lang="ru-RU" sz="1050" i="1" kern="0" dirty="0">
              <a:solidFill>
                <a:schemeClr val="tx2"/>
              </a:solidFill>
            </a:endParaRPr>
          </a:p>
        </p:txBody>
      </p:sp>
      <p:sp>
        <p:nvSpPr>
          <p:cNvPr id="38" name="Прямоугольник 37"/>
          <p:cNvSpPr/>
          <p:nvPr/>
        </p:nvSpPr>
        <p:spPr>
          <a:xfrm>
            <a:off x="693495" y="5058503"/>
            <a:ext cx="5906596" cy="1801093"/>
          </a:xfrm>
          <a:prstGeom prst="rect">
            <a:avLst/>
          </a:prstGeom>
        </p:spPr>
        <p:txBody>
          <a:bodyPr wrap="square" lIns="107275" tIns="53637" rIns="107275" bIns="53637">
            <a:spAutoFit/>
          </a:bodyPr>
          <a:lstStyle/>
          <a:p>
            <a:pPr defTabSz="1745031">
              <a:lnSpc>
                <a:spcPts val="1200"/>
              </a:lnSpc>
              <a:defRPr/>
            </a:pPr>
            <a:r>
              <a:rPr lang="ru-RU" sz="1050" b="1" kern="0" dirty="0" smtClean="0">
                <a:solidFill>
                  <a:schemeClr val="tx2"/>
                </a:solidFill>
              </a:rPr>
              <a:t>ПРАВО на получение СУБСИДИИ имеют граждане заключившие </a:t>
            </a:r>
          </a:p>
          <a:p>
            <a:pPr defTabSz="1745031">
              <a:lnSpc>
                <a:spcPts val="1200"/>
              </a:lnSpc>
              <a:defRPr/>
            </a:pPr>
            <a:r>
              <a:rPr lang="ru-RU" sz="1050" b="1" kern="0" dirty="0" smtClean="0">
                <a:solidFill>
                  <a:schemeClr val="tx2"/>
                </a:solidFill>
              </a:rPr>
              <a:t>после 31 декабря 2022 г. договор </a:t>
            </a:r>
            <a:r>
              <a:rPr lang="ru-RU" sz="1050" b="1" u="sng" kern="0" dirty="0" smtClean="0">
                <a:solidFill>
                  <a:schemeClr val="tx2"/>
                </a:solidFill>
              </a:rPr>
              <a:t>НА ДОГАЗИФИКАЦИЮ ЖИЛЬЯ, </a:t>
            </a:r>
            <a:r>
              <a:rPr lang="ru-RU" sz="1050" b="1" kern="0" dirty="0" smtClean="0">
                <a:solidFill>
                  <a:schemeClr val="tx2"/>
                </a:solidFill>
              </a:rPr>
              <a:t>предусматривающий осуществление мероприятий*</a:t>
            </a:r>
            <a:r>
              <a:rPr lang="ru-RU" sz="1050" b="1" i="1" kern="0" dirty="0" smtClean="0">
                <a:solidFill>
                  <a:schemeClr val="tx2"/>
                </a:solidFill>
              </a:rPr>
              <a:t>:</a:t>
            </a:r>
            <a:endParaRPr lang="ru-RU" sz="1050" b="1"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по </a:t>
            </a:r>
            <a:r>
              <a:rPr lang="ru-RU" sz="1000" kern="0" dirty="0">
                <a:solidFill>
                  <a:schemeClr val="tx2"/>
                </a:solidFill>
              </a:rPr>
              <a:t>подключению </a:t>
            </a:r>
            <a:r>
              <a:rPr lang="ru-RU" sz="1000" kern="0" dirty="0" smtClean="0">
                <a:solidFill>
                  <a:schemeClr val="tx2"/>
                </a:solidFill>
              </a:rPr>
              <a:t>(тех. </a:t>
            </a:r>
            <a:r>
              <a:rPr lang="ru-RU" sz="1000" kern="0" dirty="0">
                <a:solidFill>
                  <a:schemeClr val="tx2"/>
                </a:solidFill>
              </a:rPr>
              <a:t>присоединению) в пределах границ </a:t>
            </a:r>
            <a:r>
              <a:rPr lang="ru-RU" sz="1000" kern="0" dirty="0" smtClean="0">
                <a:solidFill>
                  <a:schemeClr val="tx2"/>
                </a:solidFill>
              </a:rPr>
              <a:t>земельного участка, </a:t>
            </a: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проектированию сети </a:t>
            </a:r>
            <a:r>
              <a:rPr lang="ru-RU" sz="1000" kern="0" dirty="0" err="1">
                <a:solidFill>
                  <a:schemeClr val="tx2"/>
                </a:solidFill>
              </a:rPr>
              <a:t>газопотребления</a:t>
            </a:r>
            <a:r>
              <a:rPr lang="ru-RU" sz="1000" kern="0" dirty="0">
                <a:solidFill>
                  <a:schemeClr val="tx2"/>
                </a:solidFill>
              </a:rPr>
              <a:t>,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установке газоиспользующего оборудования,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строительству либо </a:t>
            </a:r>
            <a:r>
              <a:rPr lang="ru-RU" sz="1000" kern="0" dirty="0" smtClean="0">
                <a:solidFill>
                  <a:schemeClr val="tx2"/>
                </a:solidFill>
              </a:rPr>
              <a:t>реконструкции внутреннего газопровода, </a:t>
            </a: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установке прибора учета газа,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поставке газоиспользующего оборудования, </a:t>
            </a:r>
            <a:endParaRPr lang="ru-RU" sz="1000" kern="0" dirty="0" smtClean="0">
              <a:solidFill>
                <a:schemeClr val="tx2"/>
              </a:solidFill>
            </a:endParaRPr>
          </a:p>
          <a:p>
            <a:pPr marL="171450" indent="-171450" defTabSz="1745031">
              <a:lnSpc>
                <a:spcPts val="1200"/>
              </a:lnSpc>
              <a:buFontTx/>
              <a:buChar char="-"/>
              <a:defRPr/>
            </a:pPr>
            <a:r>
              <a:rPr lang="ru-RU" sz="1000" kern="0" dirty="0" smtClean="0">
                <a:solidFill>
                  <a:schemeClr val="tx2"/>
                </a:solidFill>
              </a:rPr>
              <a:t>и </a:t>
            </a:r>
            <a:r>
              <a:rPr lang="ru-RU" sz="1000" kern="0" dirty="0">
                <a:solidFill>
                  <a:schemeClr val="tx2"/>
                </a:solidFill>
              </a:rPr>
              <a:t>(или) по поставке прибора учета </a:t>
            </a:r>
            <a:r>
              <a:rPr lang="ru-RU" sz="1000" kern="0" dirty="0" smtClean="0">
                <a:solidFill>
                  <a:schemeClr val="tx2"/>
                </a:solidFill>
              </a:rPr>
              <a:t>газа</a:t>
            </a:r>
          </a:p>
          <a:p>
            <a:pPr defTabSz="1745031">
              <a:lnSpc>
                <a:spcPts val="1200"/>
              </a:lnSpc>
              <a:defRPr/>
            </a:pPr>
            <a:r>
              <a:rPr lang="ru-RU" sz="800" i="1" kern="0" dirty="0" smtClean="0">
                <a:solidFill>
                  <a:schemeClr val="tx2"/>
                </a:solidFill>
              </a:rPr>
              <a:t>*(п.12. постановления Правительства РФ от 13.09.2021)</a:t>
            </a:r>
          </a:p>
        </p:txBody>
      </p:sp>
      <p:pic>
        <p:nvPicPr>
          <p:cNvPr id="1031" name="Picture 7" descr="C:\Users\K_Zhivotova\Downloads\icons8-восклицательный-знак-100.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838" y="5373855"/>
            <a:ext cx="780479" cy="84085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Прямая соединительная линия 6"/>
          <p:cNvCxnSpPr/>
          <p:nvPr/>
        </p:nvCxnSpPr>
        <p:spPr>
          <a:xfrm>
            <a:off x="0" y="1791829"/>
            <a:ext cx="9928313"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540058" y="3328683"/>
            <a:ext cx="3239385" cy="1540478"/>
          </a:xfrm>
          <a:prstGeom prst="roundRect">
            <a:avLst/>
          </a:prstGeom>
          <a:noFill/>
          <a:ln w="127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80456" tIns="40228" rIns="80456" bIns="40228" rtlCol="0" anchor="ctr"/>
          <a:lstStyle/>
          <a:p>
            <a:pPr algn="ctr" defTabSz="1072718">
              <a:lnSpc>
                <a:spcPts val="1995"/>
              </a:lnSpc>
              <a:defRPr/>
            </a:pPr>
            <a:endParaRPr lang="ru-RU" dirty="0">
              <a:solidFill>
                <a:prstClr val="white"/>
              </a:solidFill>
            </a:endParaRPr>
          </a:p>
        </p:txBody>
      </p:sp>
      <p:cxnSp>
        <p:nvCxnSpPr>
          <p:cNvPr id="13" name="Прямая соединительная линия 12"/>
          <p:cNvCxnSpPr/>
          <p:nvPr/>
        </p:nvCxnSpPr>
        <p:spPr>
          <a:xfrm>
            <a:off x="-22316" y="5005699"/>
            <a:ext cx="992831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594311" y="5067334"/>
            <a:ext cx="3209408" cy="1544612"/>
          </a:xfrm>
          <a:prstGeom prst="rect">
            <a:avLst/>
          </a:prstGeom>
        </p:spPr>
        <p:txBody>
          <a:bodyPr wrap="square" lIns="107275" tIns="53637" rIns="107275" bIns="53637">
            <a:spAutoFit/>
          </a:bodyPr>
          <a:lstStyle/>
          <a:p>
            <a:pPr algn="ctr" defTabSz="1745031">
              <a:lnSpc>
                <a:spcPts val="1400"/>
              </a:lnSpc>
              <a:defRPr/>
            </a:pPr>
            <a:r>
              <a:rPr lang="ru-RU" sz="1050" b="1" kern="0" dirty="0" smtClean="0">
                <a:solidFill>
                  <a:schemeClr val="tx2"/>
                </a:solidFill>
              </a:rPr>
              <a:t>ПОСЛЕ ЗАКЛЮЧЕНИЯ ДОГОВОРА </a:t>
            </a:r>
          </a:p>
          <a:p>
            <a:pPr algn="ctr" defTabSz="1745031">
              <a:lnSpc>
                <a:spcPts val="1400"/>
              </a:lnSpc>
              <a:defRPr/>
            </a:pPr>
            <a:r>
              <a:rPr lang="ru-RU" sz="1050" b="1" kern="0" dirty="0" smtClean="0">
                <a:solidFill>
                  <a:schemeClr val="tx2"/>
                </a:solidFill>
              </a:rPr>
              <a:t>необходимо  обратиться </a:t>
            </a:r>
            <a:r>
              <a:rPr lang="ru-RU" sz="1050" b="1" kern="0" dirty="0">
                <a:solidFill>
                  <a:schemeClr val="tx2"/>
                </a:solidFill>
              </a:rPr>
              <a:t>с заявлением в  </a:t>
            </a:r>
            <a:r>
              <a:rPr lang="ru-RU" sz="1050" u="sng" kern="0" dirty="0" smtClean="0">
                <a:solidFill>
                  <a:schemeClr val="tx2"/>
                </a:solidFill>
              </a:rPr>
              <a:t>ЦЕНТР СОЦИАЛЬНОЙ ЗАЩИТЫ НАСЕЛЕНИЯ </a:t>
            </a:r>
            <a:r>
              <a:rPr lang="ru-RU" sz="1050" kern="0" dirty="0" smtClean="0">
                <a:solidFill>
                  <a:schemeClr val="tx2"/>
                </a:solidFill>
              </a:rPr>
              <a:t>или В </a:t>
            </a:r>
            <a:r>
              <a:rPr lang="ru-RU" sz="1050" u="sng" kern="0" dirty="0" smtClean="0">
                <a:solidFill>
                  <a:schemeClr val="tx2"/>
                </a:solidFill>
              </a:rPr>
              <a:t>МНОГОФУНКЦИОНАЛЬНЫЙ ЦЕНТР ПРЕДОСТАВЛЕНИЯ ГОСУДАРСТВЕННЫХ И МУНИЦИПАЛЬНЫХ УСЛУГ ПО МЕСТУ ЖИТЕЛЬСТВА</a:t>
            </a:r>
            <a:r>
              <a:rPr lang="ru-RU" sz="1050" kern="0" dirty="0" smtClean="0">
                <a:solidFill>
                  <a:schemeClr val="tx2"/>
                </a:solidFill>
              </a:rPr>
              <a:t> на </a:t>
            </a:r>
            <a:r>
              <a:rPr lang="ru-RU" sz="1050" kern="0" dirty="0">
                <a:solidFill>
                  <a:schemeClr val="tx2"/>
                </a:solidFill>
              </a:rPr>
              <a:t>предоставление </a:t>
            </a:r>
            <a:r>
              <a:rPr lang="ru-RU" sz="1050" kern="0" dirty="0" smtClean="0">
                <a:solidFill>
                  <a:schemeClr val="tx2"/>
                </a:solidFill>
              </a:rPr>
              <a:t>субсидии в виде авансирования затрат</a:t>
            </a:r>
            <a:endParaRPr lang="ru-RU" sz="1050" kern="0" dirty="0">
              <a:solidFill>
                <a:srgbClr val="1F497D"/>
              </a:solidFill>
            </a:endParaRPr>
          </a:p>
        </p:txBody>
      </p:sp>
      <p:grpSp>
        <p:nvGrpSpPr>
          <p:cNvPr id="39" name="Группа 40"/>
          <p:cNvGrpSpPr/>
          <p:nvPr/>
        </p:nvGrpSpPr>
        <p:grpSpPr>
          <a:xfrm>
            <a:off x="-2" y="3788770"/>
            <a:ext cx="540060" cy="692307"/>
            <a:chOff x="3258100" y="2609239"/>
            <a:chExt cx="953771" cy="755559"/>
          </a:xfrm>
        </p:grpSpPr>
        <p:pic>
          <p:nvPicPr>
            <p:cNvPr id="51" name="Picture 15" descr="C:\Users\a_kazhgalieva\Desktop\Бурлака Люба\дом.pn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92061" b="90193"/>
            <a:stretch/>
          </p:blipFill>
          <p:spPr bwMode="auto">
            <a:xfrm>
              <a:off x="3258100" y="2609239"/>
              <a:ext cx="953771" cy="755559"/>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10" descr="http://mzayat.com/images/royalty-free-rf-natural-gas-clipart-illustration-1146239-by-vector-tradition-sm-natural-gas-clipart-400_420.jpg"/>
            <p:cNvPicPr>
              <a:picLocks noChangeAspect="1" noChangeArrowheads="1"/>
            </p:cNvPicPr>
            <p:nvPr/>
          </p:nvPicPr>
          <p:blipFill>
            <a:blip r:embed="rId11" cstate="print">
              <a:lum bright="-10000" contrast="18000"/>
            </a:blip>
            <a:srcRect/>
            <a:stretch>
              <a:fillRect/>
            </a:stretch>
          </p:blipFill>
          <p:spPr bwMode="auto">
            <a:xfrm>
              <a:off x="3492372" y="2735336"/>
              <a:ext cx="522162" cy="506231"/>
            </a:xfrm>
            <a:prstGeom prst="rect">
              <a:avLst/>
            </a:prstGeom>
            <a:noFill/>
            <a:ln w="9525">
              <a:noFill/>
              <a:miter lim="800000"/>
              <a:headEnd/>
              <a:tailEnd/>
            </a:ln>
          </p:spPr>
        </p:pic>
      </p:grpSp>
    </p:spTree>
    <p:extLst>
      <p:ext uri="{BB962C8B-B14F-4D97-AF65-F5344CB8AC3E}">
        <p14:creationId xmlns:p14="http://schemas.microsoft.com/office/powerpoint/2010/main" xmlns="" val="338624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453</Words>
  <Application>Microsoft Office PowerPoint</Application>
  <PresentationFormat>Лист A4 (210x297 мм)</PresentationFormat>
  <Paragraphs>36</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Office Theme</vt:lpstr>
      <vt:lpstr>Слайд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Животова Кристина Олеговна</dc:creator>
  <cp:lastModifiedBy>JkhVL</cp:lastModifiedBy>
  <cp:revision>22</cp:revision>
  <cp:lastPrinted>2023-06-29T15:57:50Z</cp:lastPrinted>
  <dcterms:created xsi:type="dcterms:W3CDTF">2023-06-29T14:36:34Z</dcterms:created>
  <dcterms:modified xsi:type="dcterms:W3CDTF">2023-07-27T08:08:12Z</dcterms:modified>
</cp:coreProperties>
</file>